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6" r:id="rId10"/>
    <p:sldId id="267" r:id="rId11"/>
    <p:sldId id="263" r:id="rId12"/>
    <p:sldId id="269" r:id="rId13"/>
    <p:sldId id="264" r:id="rId14"/>
    <p:sldId id="270" r:id="rId15"/>
    <p:sldId id="271" r:id="rId16"/>
    <p:sldId id="265" r:id="rId17"/>
    <p:sldId id="272" r:id="rId18"/>
  </p:sldIdLst>
  <p:sldSz cx="12192000" cy="6858000"/>
  <p:notesSz cx="6858000" cy="9144000"/>
  <p:embeddedFontLst>
    <p:embeddedFont>
      <p:font typeface="Century Schoolbook" panose="02040604050505020304" pitchFamily="18" charset="0"/>
      <p:regular r:id="rId20"/>
      <p:bold r:id="rId21"/>
      <p:italic r:id="rId22"/>
      <p:boldItalic r:id="rId23"/>
    </p:embeddedFont>
    <p:embeddedFont>
      <p:font typeface="Corbel" panose="020B0503020204020204" pitchFamily="34" charset="0"/>
      <p:regular r:id="rId24"/>
      <p:bold r:id="rId25"/>
      <p:italic r:id="rId26"/>
      <p:boldItalic r:id="rId27"/>
    </p:embeddedFont>
    <p:embeddedFont>
      <p:font typeface="Lato" panose="020B0604020202020204" charset="0"/>
      <p:regular r:id="rId28"/>
      <p:bold r:id="rId29"/>
      <p:italic r:id="rId30"/>
      <p:boldItalic r:id="rId31"/>
    </p:embeddedFont>
    <p:embeddedFont>
      <p:font typeface="Libre Franklin Medium" panose="00000600000000000000" charset="0"/>
      <p:regular r:id="rId32"/>
      <p:bold r:id="rId33"/>
      <p:italic r:id="rId34"/>
      <p:boldItalic r:id="rId35"/>
    </p:embeddedFont>
    <p:embeddedFont>
      <p:font typeface="Montserrat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6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image1.jpg>
</file>

<file path=ppt/media/image10.png>
</file>

<file path=ppt/media/image11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f03cbcd8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8f03cbcd8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f03cbcd8a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f03cbcd8a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10000500" y="673"/>
            <a:ext cx="2191500" cy="21915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654"/>
            <a:ext cx="6871435" cy="6845694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716200" y="2104533"/>
            <a:ext cx="6690000" cy="210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6778600" y="5233233"/>
            <a:ext cx="4627500" cy="67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1098467" y="1712900"/>
            <a:ext cx="63681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1098467" y="3524166"/>
            <a:ext cx="6368100" cy="162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4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1"/>
          </p:nvPr>
        </p:nvSpPr>
        <p:spPr>
          <a:xfrm>
            <a:off x="5181600" y="569066"/>
            <a:ext cx="6248400" cy="56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Clr>
                <a:srgbClr val="262626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112000"/>
              </a:lnSpc>
              <a:spcBef>
                <a:spcPts val="2100"/>
              </a:spcBef>
              <a:spcAft>
                <a:spcPts val="2100"/>
              </a:spcAft>
              <a:buClr>
                <a:srgbClr val="262626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8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1098467" y="2737333"/>
            <a:ext cx="6116100" cy="1531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730000" y="2090067"/>
            <a:ext cx="4537500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6577628" y="2090067"/>
            <a:ext cx="4537500" cy="388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730000" y="525000"/>
            <a:ext cx="5065200" cy="199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730000" y="2630067"/>
            <a:ext cx="5065200" cy="3221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5875053" y="0"/>
            <a:ext cx="6316642" cy="6857829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1098467" y="1155700"/>
            <a:ext cx="6116100" cy="469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730000" y="2211100"/>
            <a:ext cx="4048500" cy="2335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730000" y="4717333"/>
            <a:ext cx="4048500" cy="67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6197600" y="2262133"/>
            <a:ext cx="4902300" cy="3129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5504636"/>
            <a:ext cx="931877" cy="912853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1083633" y="5740500"/>
            <a:ext cx="9248100" cy="69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  <a:defRPr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238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2385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ctrTitle"/>
          </p:nvPr>
        </p:nvSpPr>
        <p:spPr>
          <a:xfrm>
            <a:off x="3745280" y="883218"/>
            <a:ext cx="7836600" cy="1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ibre Franklin Medium"/>
              <a:buNone/>
            </a:pPr>
            <a:r>
              <a:rPr lang="en-US" sz="4000">
                <a:latin typeface="Libre Franklin Medium"/>
                <a:ea typeface="Libre Franklin Medium"/>
                <a:cs typeface="Libre Franklin Medium"/>
                <a:sym typeface="Libre Franklin Medium"/>
              </a:rPr>
              <a:t>SMART INDIA HACKATHON 2020</a:t>
            </a:r>
            <a:br>
              <a:rPr lang="en-US" sz="4000">
                <a:latin typeface="Libre Franklin Medium"/>
                <a:ea typeface="Libre Franklin Medium"/>
                <a:cs typeface="Libre Franklin Medium"/>
                <a:sym typeface="Libre Franklin Medium"/>
              </a:rPr>
            </a:br>
            <a:endParaRPr sz="3600"/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1"/>
          </p:nvPr>
        </p:nvSpPr>
        <p:spPr>
          <a:xfrm>
            <a:off x="4012230" y="2607675"/>
            <a:ext cx="7836600" cy="3169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50"/>
              <a:buNone/>
            </a:pPr>
            <a:r>
              <a:rPr lang="en-US" sz="1850" b="1" i="0" dirty="0"/>
              <a:t>Mini</a:t>
            </a:r>
            <a:r>
              <a:rPr lang="en-US" sz="2220" b="1" i="0" dirty="0"/>
              <a:t>stry/ Organization name: Government of Andhra Pradesh</a:t>
            </a:r>
            <a:br>
              <a:rPr lang="en-US" sz="2220" b="1" i="0" dirty="0"/>
            </a:br>
            <a:r>
              <a:rPr lang="en-US" sz="2220" b="1" i="0" dirty="0"/>
              <a:t>Problem Statement : AI and OCR - To search Telugu &amp; Urdu words in PDF present in Unicode as well as in image format</a:t>
            </a:r>
            <a:br>
              <a:rPr lang="en-US" sz="2220" b="1" i="0" dirty="0"/>
            </a:br>
            <a:r>
              <a:rPr lang="en-US" sz="2220" b="1" i="0" dirty="0"/>
              <a:t>Team Leader Name : Shiva Baghel </a:t>
            </a:r>
            <a:br>
              <a:rPr lang="en-US" sz="2220" b="1" i="0" dirty="0"/>
            </a:br>
            <a:r>
              <a:rPr lang="en-US" sz="2220" b="1" i="0" dirty="0"/>
              <a:t>College Code : U-0507</a:t>
            </a:r>
            <a:endParaRPr sz="2220" b="1" i="0" dirty="0"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50"/>
              <a:buNone/>
            </a:pPr>
            <a:r>
              <a:rPr lang="en-US" sz="3920" dirty="0"/>
              <a:t>Team Name :The Run Time-Terror</a:t>
            </a:r>
            <a:br>
              <a:rPr lang="en-US" sz="2220" b="1" dirty="0"/>
            </a:br>
            <a:endParaRPr sz="222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F25E67-BDE9-4956-A42F-1043681C6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2985"/>
            <a:ext cx="12192000" cy="621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840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4000" cy="4952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/>
              <a:t>Features apart from problem statement</a:t>
            </a:r>
            <a:endParaRPr sz="4000" b="1"/>
          </a:p>
        </p:txBody>
      </p:sp>
      <p:sp>
        <p:nvSpPr>
          <p:cNvPr id="210" name="Google Shape;210;p21"/>
          <p:cNvSpPr txBox="1">
            <a:spLocks noGrp="1"/>
          </p:cNvSpPr>
          <p:nvPr>
            <p:ph type="body" idx="1"/>
          </p:nvPr>
        </p:nvSpPr>
        <p:spPr>
          <a:xfrm>
            <a:off x="5181600" y="569066"/>
            <a:ext cx="6248400" cy="5655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93700" algn="l" rtl="0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600"/>
              <a:buChar char="➢"/>
            </a:pPr>
            <a:r>
              <a:rPr lang="en-US" sz="2500"/>
              <a:t>TEXT BLOCK</a:t>
            </a:r>
            <a:endParaRPr sz="25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</a:pPr>
            <a:r>
              <a:rPr lang="en-US" sz="2300"/>
              <a:t>a block containing all the text present in pdf or image ,that can be copied to the clipboard.</a:t>
            </a:r>
            <a:endParaRPr sz="2300"/>
          </a:p>
          <a:p>
            <a:pPr marL="45720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93700" algn="l" rtl="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2600"/>
              <a:buChar char="➢"/>
            </a:pPr>
            <a:r>
              <a:rPr lang="en-US" sz="2500"/>
              <a:t>Translated And corrected Text Block </a:t>
            </a:r>
            <a:endParaRPr sz="25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</a:pPr>
            <a:r>
              <a:rPr lang="en-US" sz="2300"/>
              <a:t>block containing all the text found in the image or pdf in english format irrespective of the languages present in text, with corrected grammar and spellings after applying NLP techniques.</a:t>
            </a:r>
            <a:endParaRPr sz="2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3BE7B3-9FB7-433D-9F0D-3C066F1EC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91" y="440964"/>
            <a:ext cx="7620000" cy="564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18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r>
              <a:rPr lang="en-US" sz="5100" b="1"/>
              <a:t>Final Step</a:t>
            </a:r>
            <a:endParaRPr sz="5100" b="1"/>
          </a:p>
        </p:txBody>
      </p:sp>
      <p:sp>
        <p:nvSpPr>
          <p:cNvPr id="216" name="Google Shape;216;p22"/>
          <p:cNvSpPr txBox="1"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3464" lvl="0" indent="-461264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➢"/>
            </a:pPr>
            <a:r>
              <a:rPr lang="en-US" sz="4500" dirty="0"/>
              <a:t>Web app design</a:t>
            </a:r>
            <a:endParaRPr sz="4300" dirty="0"/>
          </a:p>
          <a:p>
            <a:pPr marL="685800" lvl="1" indent="-46126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4600"/>
              <a:buChar char="○"/>
            </a:pPr>
            <a:r>
              <a:rPr lang="en-US" sz="4300" dirty="0"/>
              <a:t>Html</a:t>
            </a:r>
          </a:p>
          <a:p>
            <a:pPr marL="685800" lvl="1" indent="-46126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4600"/>
              <a:buChar char="○"/>
            </a:pPr>
            <a:r>
              <a:rPr lang="en-US" sz="4300" dirty="0"/>
              <a:t>Django</a:t>
            </a:r>
            <a:endParaRPr sz="4300" dirty="0"/>
          </a:p>
          <a:p>
            <a:pPr marL="685800" lvl="1" indent="-169164" algn="l" rtl="0">
              <a:lnSpc>
                <a:spcPct val="112000"/>
              </a:lnSpc>
              <a:spcBef>
                <a:spcPts val="900"/>
              </a:spcBef>
              <a:spcAft>
                <a:spcPts val="2100"/>
              </a:spcAft>
              <a:buClr>
                <a:srgbClr val="262626"/>
              </a:buClr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F01483-B7C9-44A2-96A8-0284A76F0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8522"/>
            <a:ext cx="12192000" cy="622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572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496AA4-916D-4938-B927-8D1FE7ADA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308"/>
            <a:ext cx="12192000" cy="618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916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FDF388-524E-4253-ADFB-2EAA3E72D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745" y="384479"/>
            <a:ext cx="9476510" cy="633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237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BF5C3-887F-4170-8768-372B2C961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7" y="1712900"/>
            <a:ext cx="6368100" cy="1734300"/>
          </a:xfrm>
        </p:spPr>
        <p:txBody>
          <a:bodyPr wrap="square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IN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67509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761999" y="2429300"/>
            <a:ext cx="3728114" cy="3082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entury Schoolbook"/>
              <a:buNone/>
            </a:pPr>
            <a:r>
              <a:rPr lang="en-US" sz="7100">
                <a:solidFill>
                  <a:srgbClr val="FCE5CD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Idea Brief</a:t>
            </a:r>
            <a:endParaRPr sz="5400">
              <a:solidFill>
                <a:srgbClr val="FCE5CD"/>
              </a:solidFill>
            </a:endParaRPr>
          </a:p>
        </p:txBody>
      </p:sp>
      <p:grpSp>
        <p:nvGrpSpPr>
          <p:cNvPr id="147" name="Google Shape;147;p15"/>
          <p:cNvGrpSpPr/>
          <p:nvPr/>
        </p:nvGrpSpPr>
        <p:grpSpPr>
          <a:xfrm>
            <a:off x="5939469" y="569610"/>
            <a:ext cx="4732658" cy="5654067"/>
            <a:chOff x="757869" y="544"/>
            <a:chExt cx="4732658" cy="5654067"/>
          </a:xfrm>
        </p:grpSpPr>
        <p:sp>
          <p:nvSpPr>
            <p:cNvPr id="148" name="Google Shape;148;p15"/>
            <p:cNvSpPr/>
            <p:nvPr/>
          </p:nvSpPr>
          <p:spPr>
            <a:xfrm rot="10800000">
              <a:off x="1335343" y="544"/>
              <a:ext cx="4155184" cy="1154946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 txBox="1"/>
            <p:nvPr/>
          </p:nvSpPr>
          <p:spPr>
            <a:xfrm>
              <a:off x="1624079" y="544"/>
              <a:ext cx="3866448" cy="11549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9275" tIns="72375" rIns="135125" bIns="723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orbel"/>
                <a:buNone/>
              </a:pPr>
              <a:r>
                <a:rPr lang="en-US" sz="19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To create an independent portal/App for the user to convert given .pdf or Image.</a:t>
              </a:r>
              <a:endParaRPr sz="19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757869" y="544"/>
              <a:ext cx="1154946" cy="1154946"/>
            </a:xfrm>
            <a:prstGeom prst="ellipse">
              <a:avLst/>
            </a:prstGeom>
            <a:solidFill>
              <a:srgbClr val="C1BCBD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 rot="10800000">
              <a:off x="1335343" y="1500251"/>
              <a:ext cx="4155184" cy="1154946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 txBox="1"/>
            <p:nvPr/>
          </p:nvSpPr>
          <p:spPr>
            <a:xfrm>
              <a:off x="1624079" y="1500251"/>
              <a:ext cx="3866448" cy="11549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9275" tIns="72375" rIns="135125" bIns="7237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chemeClr val="lt1"/>
                </a:buClr>
                <a:buSzPts val="1900"/>
              </a:pPr>
              <a:r>
                <a:rPr lang="en-US" sz="19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User can search in given pdf or image</a:t>
              </a: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757869" y="1500251"/>
              <a:ext cx="1154946" cy="1154946"/>
            </a:xfrm>
            <a:prstGeom prst="ellipse">
              <a:avLst/>
            </a:prstGeom>
            <a:solidFill>
              <a:srgbClr val="C1BCBD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 rot="10800000">
              <a:off x="1335343" y="2999958"/>
              <a:ext cx="4155184" cy="1154946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5"/>
            <p:cNvSpPr txBox="1"/>
            <p:nvPr/>
          </p:nvSpPr>
          <p:spPr>
            <a:xfrm>
              <a:off x="1624079" y="2999958"/>
              <a:ext cx="3866448" cy="11549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9275" tIns="72375" rIns="135125" bIns="72375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chemeClr val="lt1"/>
                </a:buClr>
                <a:buSzPts val="1900"/>
              </a:pPr>
              <a:r>
                <a:rPr lang="en-US" sz="19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Multilingual including Telugu, English, Urdu</a:t>
              </a:r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757869" y="2999958"/>
              <a:ext cx="1154946" cy="1154946"/>
            </a:xfrm>
            <a:prstGeom prst="ellipse">
              <a:avLst/>
            </a:prstGeom>
            <a:solidFill>
              <a:srgbClr val="C1BCBD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 rot="10800000">
              <a:off x="1335343" y="4499665"/>
              <a:ext cx="4155184" cy="1154946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 txBox="1"/>
            <p:nvPr/>
          </p:nvSpPr>
          <p:spPr>
            <a:xfrm>
              <a:off x="1624079" y="4499665"/>
              <a:ext cx="3866448" cy="11549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9275" tIns="72375" rIns="135125" bIns="723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orbel"/>
                <a:buNone/>
              </a:pPr>
              <a:r>
                <a:rPr lang="en-US" sz="19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Unicode presence</a:t>
              </a:r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757869" y="4499665"/>
              <a:ext cx="1154946" cy="1154946"/>
            </a:xfrm>
            <a:prstGeom prst="ellipse">
              <a:avLst/>
            </a:prstGeom>
            <a:solidFill>
              <a:srgbClr val="C1BCBD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6"/>
          <p:cNvGrpSpPr/>
          <p:nvPr/>
        </p:nvGrpSpPr>
        <p:grpSpPr>
          <a:xfrm>
            <a:off x="762000" y="1118970"/>
            <a:ext cx="3833906" cy="3833906"/>
            <a:chOff x="0" y="559292"/>
            <a:chExt cx="3833906" cy="3833906"/>
          </a:xfrm>
        </p:grpSpPr>
        <p:sp>
          <p:nvSpPr>
            <p:cNvPr id="165" name="Google Shape;165;p16"/>
            <p:cNvSpPr/>
            <p:nvPr/>
          </p:nvSpPr>
          <p:spPr>
            <a:xfrm>
              <a:off x="0" y="559292"/>
              <a:ext cx="3833906" cy="3833906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6"/>
            <p:cNvSpPr txBox="1"/>
            <p:nvPr/>
          </p:nvSpPr>
          <p:spPr>
            <a:xfrm>
              <a:off x="561463" y="1120755"/>
              <a:ext cx="2710980" cy="27109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5875" tIns="55875" rIns="55875" bIns="558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400"/>
                <a:buFont typeface="Corbel"/>
                <a:buNone/>
              </a:pPr>
              <a:r>
                <a:rPr lang="en-US" sz="4400" b="0" i="1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Technology Stack</a:t>
              </a:r>
              <a:endParaRPr sz="4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grpSp>
        <p:nvGrpSpPr>
          <p:cNvPr id="167" name="Google Shape;167;p16"/>
          <p:cNvGrpSpPr/>
          <p:nvPr/>
        </p:nvGrpSpPr>
        <p:grpSpPr>
          <a:xfrm>
            <a:off x="5478220" y="569066"/>
            <a:ext cx="5655156" cy="5655156"/>
            <a:chOff x="296620" y="0"/>
            <a:chExt cx="5655156" cy="5655156"/>
          </a:xfrm>
        </p:grpSpPr>
        <p:sp>
          <p:nvSpPr>
            <p:cNvPr id="168" name="Google Shape;168;p16"/>
            <p:cNvSpPr/>
            <p:nvPr/>
          </p:nvSpPr>
          <p:spPr>
            <a:xfrm>
              <a:off x="296620" y="0"/>
              <a:ext cx="5655156" cy="5655156"/>
            </a:xfrm>
            <a:prstGeom prst="diamond">
              <a:avLst/>
            </a:prstGeom>
            <a:solidFill>
              <a:srgbClr val="CECC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833860" y="537239"/>
              <a:ext cx="2205510" cy="220551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 txBox="1"/>
            <p:nvPr/>
          </p:nvSpPr>
          <p:spPr>
            <a:xfrm>
              <a:off x="941524" y="644903"/>
              <a:ext cx="1990182" cy="19901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3800" tIns="83800" rIns="83800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orbel"/>
                <a:buNone/>
              </a:pP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PyTesseract</a:t>
              </a:r>
              <a:b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</a:b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A python library to perform OCR</a:t>
              </a:r>
              <a:endPara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3209026" y="537239"/>
              <a:ext cx="2205510" cy="220551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 txBox="1"/>
            <p:nvPr/>
          </p:nvSpPr>
          <p:spPr>
            <a:xfrm>
              <a:off x="3316690" y="644903"/>
              <a:ext cx="1990182" cy="19901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3800" tIns="83800" rIns="83800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orbel"/>
                <a:buNone/>
              </a:pPr>
              <a:r>
                <a:rPr lang="en-US" sz="22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Django</a:t>
              </a:r>
              <a:br>
                <a:rPr lang="en-US" sz="22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</a:br>
              <a:r>
                <a:rPr lang="en-US" sz="2200" b="0" i="0" u="none" strike="noStrike" cap="none" dirty="0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For Portal Development</a:t>
              </a:r>
              <a:endParaRPr sz="22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833860" y="2912405"/>
              <a:ext cx="2205510" cy="220551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 txBox="1"/>
            <p:nvPr/>
          </p:nvSpPr>
          <p:spPr>
            <a:xfrm>
              <a:off x="941524" y="3020069"/>
              <a:ext cx="1990182" cy="19901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3800" tIns="83800" rIns="83800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orbel"/>
                <a:buNone/>
              </a:pP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OpenCV/Pillow</a:t>
              </a:r>
              <a:b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</a:b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For Image Processing Operation</a:t>
              </a:r>
              <a:endPara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3209026" y="2912405"/>
              <a:ext cx="2205510" cy="220551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 txBox="1"/>
            <p:nvPr/>
          </p:nvSpPr>
          <p:spPr>
            <a:xfrm>
              <a:off x="3316690" y="3020069"/>
              <a:ext cx="1990182" cy="19901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3800" tIns="83800" rIns="83800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orbel"/>
                <a:buNone/>
              </a:pP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Machine Learning</a:t>
              </a:r>
              <a:b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</a:br>
              <a:r>
                <a:rPr lang="en-US" sz="2200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rPr>
                <a:t>For Classification of Data</a:t>
              </a:r>
              <a:endParaRPr sz="2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17"/>
          <p:cNvGrpSpPr/>
          <p:nvPr/>
        </p:nvGrpSpPr>
        <p:grpSpPr>
          <a:xfrm>
            <a:off x="-413657" y="-404906"/>
            <a:ext cx="3833906" cy="3833906"/>
            <a:chOff x="-1175657" y="-964584"/>
            <a:chExt cx="3833906" cy="3833906"/>
          </a:xfrm>
        </p:grpSpPr>
        <p:sp>
          <p:nvSpPr>
            <p:cNvPr id="182" name="Google Shape;182;p17"/>
            <p:cNvSpPr/>
            <p:nvPr/>
          </p:nvSpPr>
          <p:spPr>
            <a:xfrm>
              <a:off x="-1175657" y="-964584"/>
              <a:ext cx="3833906" cy="3833906"/>
            </a:xfrm>
            <a:prstGeom prst="ellipse">
              <a:avLst/>
            </a:prstGeom>
            <a:solidFill>
              <a:schemeClr val="accen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7"/>
            <p:cNvSpPr txBox="1"/>
            <p:nvPr/>
          </p:nvSpPr>
          <p:spPr>
            <a:xfrm>
              <a:off x="-626906" y="-403121"/>
              <a:ext cx="2710980" cy="27109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6500"/>
                <a:buFont typeface="Corbel"/>
                <a:buNone/>
              </a:pPr>
              <a:r>
                <a:rPr lang="en-US" sz="6500" b="0" i="1" u="none" strike="noStrike" cap="none" dirty="0">
                  <a:solidFill>
                    <a:schemeClr val="dk1"/>
                  </a:solidFill>
                  <a:latin typeface="Corbel"/>
                  <a:ea typeface="Corbel"/>
                  <a:cs typeface="Corbel"/>
                  <a:sym typeface="Corbel"/>
                </a:rPr>
                <a:t>Use Cases</a:t>
              </a:r>
              <a:endParaRPr sz="6500" b="0" i="0" u="none" strike="noStrike" cap="none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pic>
        <p:nvPicPr>
          <p:cNvPr id="8" name="Google Shape;131;p19">
            <a:extLst>
              <a:ext uri="{FF2B5EF4-FFF2-40B4-BE49-F238E27FC236}">
                <a16:creationId xmlns:a16="http://schemas.microsoft.com/office/drawing/2014/main" id="{6C5B178F-5A86-404E-A8B6-4F6F2BCA64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63125" y="899887"/>
            <a:ext cx="8393781" cy="53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 txBox="1">
            <a:spLocks noGrp="1"/>
          </p:cNvSpPr>
          <p:nvPr>
            <p:ph type="title"/>
          </p:nvPr>
        </p:nvSpPr>
        <p:spPr>
          <a:xfrm>
            <a:off x="782525" y="806053"/>
            <a:ext cx="3834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r>
              <a:rPr lang="en-US" sz="5600" b="1" dirty="0"/>
              <a:t>First step	</a:t>
            </a:r>
            <a:br>
              <a:rPr lang="en-US" sz="5600" b="1" dirty="0"/>
            </a:br>
            <a:endParaRPr sz="5600" b="1" dirty="0"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1"/>
          </p:nvPr>
        </p:nvSpPr>
        <p:spPr>
          <a:xfrm>
            <a:off x="4773225" y="806041"/>
            <a:ext cx="6248400" cy="56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953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➢"/>
            </a:pPr>
            <a:r>
              <a:rPr lang="en-US" sz="4200" dirty="0"/>
              <a:t>PDF or image OCR</a:t>
            </a:r>
            <a:endParaRPr sz="4200" dirty="0"/>
          </a:p>
          <a:p>
            <a:pPr marL="457200" lvl="0" indent="-4953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Char char="➢"/>
            </a:pPr>
            <a:r>
              <a:rPr lang="en-US" sz="4200" dirty="0"/>
              <a:t>Image Preprocessing</a:t>
            </a:r>
            <a:endParaRPr sz="4200" dirty="0"/>
          </a:p>
          <a:p>
            <a:pPr marL="914400" lvl="1" indent="-4826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Char char="○"/>
            </a:pPr>
            <a:r>
              <a:rPr lang="en-US" sz="4000" dirty="0"/>
              <a:t>Noise remove</a:t>
            </a:r>
            <a:endParaRPr sz="4000" dirty="0"/>
          </a:p>
          <a:p>
            <a:pPr marL="914400" lvl="1" indent="-4826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Char char="○"/>
            </a:pPr>
            <a:r>
              <a:rPr lang="en-US" sz="4000" dirty="0"/>
              <a:t>Thresholding</a:t>
            </a:r>
            <a:endParaRPr sz="4000" dirty="0"/>
          </a:p>
          <a:p>
            <a:pPr marL="914400" lvl="1" indent="-4826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Char char="○"/>
            </a:pPr>
            <a:r>
              <a:rPr lang="en-US" sz="4000" dirty="0"/>
              <a:t>Enhance image quality</a:t>
            </a:r>
            <a:endParaRPr sz="4000" dirty="0"/>
          </a:p>
          <a:p>
            <a:pPr marL="914400" lvl="1" indent="-4826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Char char="○"/>
            </a:pPr>
            <a:r>
              <a:rPr lang="en-US" sz="4000" dirty="0"/>
              <a:t>Crop extra area</a:t>
            </a:r>
            <a:endParaRPr sz="4000" dirty="0"/>
          </a:p>
          <a:p>
            <a:pPr marL="914400" lvl="1" indent="-381000" algn="l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endParaRPr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AA7D1A-EC9A-4CA9-9A77-C2667917F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727" y="679741"/>
            <a:ext cx="6153150" cy="5067300"/>
          </a:xfrm>
          <a:prstGeom prst="rect">
            <a:avLst/>
          </a:prstGeom>
        </p:spPr>
      </p:pic>
      <p:pic>
        <p:nvPicPr>
          <p:cNvPr id="6" name="Picture 5" descr="A document with black text&#10;&#10;Description automatically generated">
            <a:extLst>
              <a:ext uri="{FF2B5EF4-FFF2-40B4-BE49-F238E27FC236}">
                <a16:creationId xmlns:a16="http://schemas.microsoft.com/office/drawing/2014/main" id="{496C8CA7-1DE4-4B95-ACD3-40259AAFF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45" y="821319"/>
            <a:ext cx="5029200" cy="478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004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>
            <a:spLocks noGrp="1"/>
          </p:cNvSpPr>
          <p:nvPr>
            <p:ph type="title"/>
          </p:nvPr>
        </p:nvSpPr>
        <p:spPr>
          <a:xfrm>
            <a:off x="762000" y="559675"/>
            <a:ext cx="10079400" cy="877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 after applying filter in image processing </a:t>
            </a:r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body" idx="1"/>
          </p:nvPr>
        </p:nvSpPr>
        <p:spPr>
          <a:xfrm>
            <a:off x="838200" y="1437300"/>
            <a:ext cx="10515600" cy="52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2100"/>
              </a:spcAft>
              <a:buNone/>
            </a:pPr>
            <a:r>
              <a:rPr lang="en-US"/>
              <a:t>    		Before                                                      			After				        After</a:t>
            </a:r>
            <a:endParaRPr/>
          </a:p>
        </p:txBody>
      </p:sp>
      <p:pic>
        <p:nvPicPr>
          <p:cNvPr id="197" name="Google Shape;1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7825" y="1958550"/>
            <a:ext cx="3551399" cy="473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4249" y="2028750"/>
            <a:ext cx="3435594" cy="459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"/>
          <p:cNvSpPr txBox="1">
            <a:spLocks noGrp="1"/>
          </p:cNvSpPr>
          <p:nvPr>
            <p:ph type="title"/>
          </p:nvPr>
        </p:nvSpPr>
        <p:spPr>
          <a:xfrm>
            <a:off x="1314100" y="569075"/>
            <a:ext cx="4596000" cy="49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Century Schoolbook"/>
              <a:buNone/>
            </a:pPr>
            <a:r>
              <a:rPr lang="en-US" sz="4900" b="1"/>
              <a:t>Middle step</a:t>
            </a:r>
            <a:endParaRPr sz="4900" b="1"/>
          </a:p>
        </p:txBody>
      </p:sp>
      <p:sp>
        <p:nvSpPr>
          <p:cNvPr id="204" name="Google Shape;204;p20"/>
          <p:cNvSpPr txBox="1">
            <a:spLocks noGrp="1"/>
          </p:cNvSpPr>
          <p:nvPr>
            <p:ph type="body" idx="1"/>
          </p:nvPr>
        </p:nvSpPr>
        <p:spPr>
          <a:xfrm>
            <a:off x="5489600" y="979716"/>
            <a:ext cx="6248400" cy="56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900" dirty="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900" dirty="0">
              <a:solidFill>
                <a:schemeClr val="dk2"/>
              </a:solidFill>
            </a:endParaRPr>
          </a:p>
          <a:p>
            <a:pPr marL="457200" lvl="0" indent="-4762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900"/>
              <a:buChar char="➢"/>
            </a:pPr>
            <a:r>
              <a:rPr lang="en-US" sz="3900" dirty="0">
                <a:solidFill>
                  <a:schemeClr val="dk2"/>
                </a:solidFill>
              </a:rPr>
              <a:t>Search Program</a:t>
            </a:r>
            <a:endParaRPr sz="3900" dirty="0">
              <a:solidFill>
                <a:schemeClr val="dk2"/>
              </a:solidFill>
            </a:endParaRPr>
          </a:p>
          <a:p>
            <a:pPr marL="1371600" lvl="2" indent="-4635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</a:pPr>
            <a:r>
              <a:rPr lang="en-US" sz="3700" dirty="0">
                <a:solidFill>
                  <a:schemeClr val="dk2"/>
                </a:solidFill>
              </a:rPr>
              <a:t>Text pattern search with regex</a:t>
            </a:r>
          </a:p>
          <a:p>
            <a:pPr marL="1371600" lvl="2" indent="-4635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</a:pPr>
            <a:r>
              <a:rPr lang="en-US" sz="3700" dirty="0">
                <a:solidFill>
                  <a:schemeClr val="dk2"/>
                </a:solidFill>
              </a:rPr>
              <a:t>Unicode are used for Telegu and Urdu.</a:t>
            </a:r>
            <a:endParaRPr sz="3700" dirty="0">
              <a:solidFill>
                <a:schemeClr val="dk2"/>
              </a:solidFill>
            </a:endParaRPr>
          </a:p>
          <a:p>
            <a:pPr marL="1371600" lvl="2" indent="-4635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</a:pPr>
            <a:r>
              <a:rPr lang="en-US" sz="3700" dirty="0">
                <a:solidFill>
                  <a:schemeClr val="dk2"/>
                </a:solidFill>
              </a:rPr>
              <a:t>Highlight text if found.</a:t>
            </a:r>
            <a:endParaRPr sz="3700" dirty="0">
              <a:solidFill>
                <a:schemeClr val="dk2"/>
              </a:solidFill>
            </a:endParaRPr>
          </a:p>
          <a:p>
            <a:pPr marL="91440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2000"/>
              </a:lnSpc>
              <a:spcBef>
                <a:spcPts val="210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1B711B-F34E-4002-BC47-A3CFA8DE7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291" y="1016263"/>
            <a:ext cx="10723418" cy="443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63958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262</Words>
  <Application>Microsoft Office PowerPoint</Application>
  <PresentationFormat>Widescreen</PresentationFormat>
  <Paragraphs>57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Montserrat</vt:lpstr>
      <vt:lpstr>Corbel</vt:lpstr>
      <vt:lpstr>Lato</vt:lpstr>
      <vt:lpstr>Libre Franklin Medium</vt:lpstr>
      <vt:lpstr>Arial</vt:lpstr>
      <vt:lpstr>Century Schoolbook</vt:lpstr>
      <vt:lpstr>Focus</vt:lpstr>
      <vt:lpstr>SMART INDIA HACKATHON 2020 </vt:lpstr>
      <vt:lpstr>Idea Brief</vt:lpstr>
      <vt:lpstr>PowerPoint Presentation</vt:lpstr>
      <vt:lpstr>PowerPoint Presentation</vt:lpstr>
      <vt:lpstr>    First step  </vt:lpstr>
      <vt:lpstr>PowerPoint Presentation</vt:lpstr>
      <vt:lpstr>Results after applying filter in image processing </vt:lpstr>
      <vt:lpstr>     Middle step</vt:lpstr>
      <vt:lpstr>PowerPoint Presentation</vt:lpstr>
      <vt:lpstr>PowerPoint Presentation</vt:lpstr>
      <vt:lpstr>  Features apart from problem statement</vt:lpstr>
      <vt:lpstr>PowerPoint Presentation</vt:lpstr>
      <vt:lpstr>     Final Step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INDIA HACKATHON 2020 </dc:title>
  <dc:creator>shiva baghel</dc:creator>
  <cp:lastModifiedBy>shiva baghel</cp:lastModifiedBy>
  <cp:revision>7</cp:revision>
  <dcterms:created xsi:type="dcterms:W3CDTF">2020-08-03T10:58:36Z</dcterms:created>
  <dcterms:modified xsi:type="dcterms:W3CDTF">2020-08-03T11:21:22Z</dcterms:modified>
</cp:coreProperties>
</file>

<file path=docProps/thumbnail.jpeg>
</file>